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0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94"/>
  </p:normalViewPr>
  <p:slideViewPr>
    <p:cSldViewPr snapToGrid="0">
      <p:cViewPr varScale="1">
        <p:scale>
          <a:sx n="121" d="100"/>
          <a:sy n="121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86991-0EE4-FF4A-8A32-024192800C7E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7E41A-C548-6649-A54B-85DA3FA16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23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7E41A-C548-6649-A54B-85DA3FA166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14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7E41A-C548-6649-A54B-85DA3FA166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79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12/6/22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49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3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0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29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65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82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12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82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5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879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decision-tree-implementation-python/" TargetMode="External"/><Relationship Id="rId3" Type="http://schemas.openxmlformats.org/officeDocument/2006/relationships/hyperlink" Target="https://learn.g2.com/k-nearest-neighbor" TargetMode="External"/><Relationship Id="rId7" Type="http://schemas.openxmlformats.org/officeDocument/2006/relationships/hyperlink" Target="https://jakevdp.github.io/PythonDataScienceHandbook/05.05-naive-bayes.html" TargetMode="External"/><Relationship Id="rId2" Type="http://schemas.openxmlformats.org/officeDocument/2006/relationships/hyperlink" Target="https://towardsdatascience.com/machine-learning-basics-with-the-k-nearest-neighbors-algorithm-6a6e71d017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generated/sklearn.naive_bayes.MultinomialNB.html" TargetMode="External"/><Relationship Id="rId5" Type="http://schemas.openxmlformats.org/officeDocument/2006/relationships/hyperlink" Target="https://www.google.com/search?client=safari&amp;rls=en&amp;q=gaussian+naive+bayes&amp;ie=UTF-8&amp;oe=UTF-8" TargetMode="External"/><Relationship Id="rId4" Type="http://schemas.openxmlformats.org/officeDocument/2006/relationships/hyperlink" Target="https://www.codingninjas.com/codestudio/library/knn-vs-k-means" TargetMode="External"/><Relationship Id="rId9" Type="http://schemas.openxmlformats.org/officeDocument/2006/relationships/hyperlink" Target="https://machinelearningmastery.com/implement-decision-tree-algorithm-scratch-pytho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supreeth888/nypd-dat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1FE19316-754C-524B-7938-284AFDE6D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41" r="-1" b="6959"/>
          <a:stretch/>
        </p:blipFill>
        <p:spPr>
          <a:xfrm>
            <a:off x="118830" y="10"/>
            <a:ext cx="12188952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55197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5BD6B-492E-C2CA-A6FD-B22D06502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30" y="1375494"/>
            <a:ext cx="8366235" cy="5477169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Crime Analytics using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NYPD Historical Complaint Data</a:t>
            </a:r>
            <a:r>
              <a:rPr lang="en-US" dirty="0">
                <a:effectLst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AE0A5-15B2-70C8-069E-909D2D647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666" y="47758"/>
            <a:ext cx="8488113" cy="1075923"/>
          </a:xfrm>
        </p:spPr>
        <p:txBody>
          <a:bodyPr>
            <a:normAutofit/>
          </a:bodyPr>
          <a:lstStyle/>
          <a:p>
            <a:r>
              <a:rPr lang="en-US" dirty="0"/>
              <a:t>INFO 6105 Final Project Presentation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80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79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039AF-A4B8-6861-3800-5B34E1E2BADD}"/>
              </a:ext>
            </a:extLst>
          </p:cNvPr>
          <p:cNvSpPr txBox="1"/>
          <p:nvPr/>
        </p:nvSpPr>
        <p:spPr>
          <a:xfrm>
            <a:off x="289815" y="5139559"/>
            <a:ext cx="6492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22 </a:t>
            </a:r>
          </a:p>
          <a:p>
            <a:r>
              <a:rPr lang="en-US" dirty="0"/>
              <a:t>Team Members: Kshitij Prabhu (NEU ID:– 002769231)</a:t>
            </a:r>
          </a:p>
          <a:p>
            <a:r>
              <a:rPr lang="en-US" dirty="0"/>
              <a:t>                             Manav Hirey (NEU ID:- 002786706)         </a:t>
            </a:r>
          </a:p>
        </p:txBody>
      </p:sp>
    </p:spTree>
    <p:extLst>
      <p:ext uri="{BB962C8B-B14F-4D97-AF65-F5344CB8AC3E}">
        <p14:creationId xmlns:p14="http://schemas.microsoft.com/office/powerpoint/2010/main" val="378691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80147-2C9E-A85C-AE39-E74330FD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1&amp;2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37B3-6A08-39A1-9479-9896DF78A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first used Support Vector Machine and Linear Regression to predict the crime rate of 2019 for specific days in a row</a:t>
            </a:r>
          </a:p>
          <a:p>
            <a:r>
              <a:rPr lang="en-US" dirty="0"/>
              <a:t>In our case, we predicted the data for 25 days</a:t>
            </a:r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B21FA0-819F-DF0A-4E3E-39682A2D8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85" t="41641" r="11091" b="13683"/>
          <a:stretch/>
        </p:blipFill>
        <p:spPr>
          <a:xfrm>
            <a:off x="5536108" y="4024747"/>
            <a:ext cx="6129419" cy="265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61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80147-2C9E-A85C-AE39-E74330FD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1&amp;2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37B3-6A08-39A1-9479-9896DF78A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split the dataset into 70%-30% and then used the train and test values to fit into the model </a:t>
            </a:r>
          </a:p>
          <a:p>
            <a:r>
              <a:rPr lang="en-US" dirty="0"/>
              <a:t>We used the </a:t>
            </a:r>
            <a:r>
              <a:rPr lang="en-US" dirty="0" err="1"/>
              <a:t>sklearn</a:t>
            </a:r>
            <a:r>
              <a:rPr lang="en-US" dirty="0"/>
              <a:t> module to retrieve SVR and </a:t>
            </a:r>
            <a:r>
              <a:rPr lang="en-US" dirty="0" err="1"/>
              <a:t>LinearRegression</a:t>
            </a:r>
            <a:r>
              <a:rPr lang="en-US" dirty="0"/>
              <a:t> as shown below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058EA3E-BF84-82D5-0B5B-937300564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0" t="57285" r="3286" b="26269"/>
          <a:stretch/>
        </p:blipFill>
        <p:spPr>
          <a:xfrm>
            <a:off x="672026" y="4535749"/>
            <a:ext cx="11318057" cy="155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79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80147-2C9E-A85C-AE39-E74330FD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1&amp;2 - Results</a:t>
            </a: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99C4805-E2BA-8146-AEC3-FFE0BAC67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67" t="32309" r="22909" b="21284"/>
          <a:stretch/>
        </p:blipFill>
        <p:spPr>
          <a:xfrm>
            <a:off x="1704110" y="1350818"/>
            <a:ext cx="9228549" cy="4759037"/>
          </a:xfrm>
        </p:spPr>
      </p:pic>
    </p:spTree>
    <p:extLst>
      <p:ext uri="{BB962C8B-B14F-4D97-AF65-F5344CB8AC3E}">
        <p14:creationId xmlns:p14="http://schemas.microsoft.com/office/powerpoint/2010/main" val="23947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80147-2C9E-A85C-AE39-E74330FD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1&amp;2 - Results</a:t>
            </a:r>
          </a:p>
        </p:txBody>
      </p:sp>
      <p:pic>
        <p:nvPicPr>
          <p:cNvPr id="6" name="Content Placeholder 5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509072E8-E626-6989-6E8E-BBE4F5648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403" t="32309" r="15795" b="15638"/>
          <a:stretch/>
        </p:blipFill>
        <p:spPr>
          <a:xfrm>
            <a:off x="1587710" y="1219200"/>
            <a:ext cx="10264060" cy="5445857"/>
          </a:xfrm>
        </p:spPr>
      </p:pic>
    </p:spTree>
    <p:extLst>
      <p:ext uri="{BB962C8B-B14F-4D97-AF65-F5344CB8AC3E}">
        <p14:creationId xmlns:p14="http://schemas.microsoft.com/office/powerpoint/2010/main" val="2715743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80147-2C9E-A85C-AE39-E74330FD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1&amp;2 - Results</a:t>
            </a:r>
          </a:p>
        </p:txBody>
      </p:sp>
      <p:pic>
        <p:nvPicPr>
          <p:cNvPr id="7" name="Content Placeholder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94D2EAC-7172-F78A-6925-9480F0C5A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26" t="43425" r="53892" b="41400"/>
          <a:stretch/>
        </p:blipFill>
        <p:spPr>
          <a:xfrm>
            <a:off x="1974905" y="2807732"/>
            <a:ext cx="8820504" cy="321425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3A403-5273-2BB8-B855-CF95919C4AC6}"/>
              </a:ext>
            </a:extLst>
          </p:cNvPr>
          <p:cNvSpPr txBox="1"/>
          <p:nvPr/>
        </p:nvSpPr>
        <p:spPr>
          <a:xfrm>
            <a:off x="1974905" y="1870364"/>
            <a:ext cx="673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the R2 scores we got for our first Model</a:t>
            </a:r>
          </a:p>
        </p:txBody>
      </p:sp>
    </p:spTree>
    <p:extLst>
      <p:ext uri="{BB962C8B-B14F-4D97-AF65-F5344CB8AC3E}">
        <p14:creationId xmlns:p14="http://schemas.microsoft.com/office/powerpoint/2010/main" val="2052519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80147-2C9E-A85C-AE39-E74330FD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67909" cy="1550419"/>
          </a:xfrm>
        </p:spPr>
        <p:txBody>
          <a:bodyPr>
            <a:normAutofit/>
          </a:bodyPr>
          <a:lstStyle/>
          <a:p>
            <a:r>
              <a:rPr lang="en-US" dirty="0"/>
              <a:t>Algorithm 3&amp;4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37B3-6A08-39A1-9479-9896DF78A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67909" cy="3926152"/>
          </a:xfrm>
        </p:spPr>
        <p:txBody>
          <a:bodyPr>
            <a:normAutofit/>
          </a:bodyPr>
          <a:lstStyle/>
          <a:p>
            <a:r>
              <a:rPr lang="en-US" dirty="0"/>
              <a:t>We used K-Nearest </a:t>
            </a:r>
            <a:r>
              <a:rPr lang="en-US" dirty="0" err="1"/>
              <a:t>Neighbour</a:t>
            </a:r>
            <a:r>
              <a:rPr lang="en-US" dirty="0"/>
              <a:t> and Decision Tree Regressor to classify which type of crime complaint was under what Jurisdiction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1A14C11-15AF-A877-2BA2-D004C855E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90" t="147" r="39471" b="9824"/>
          <a:stretch/>
        </p:blipFill>
        <p:spPr>
          <a:xfrm>
            <a:off x="7661564" y="839114"/>
            <a:ext cx="3762336" cy="502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69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80147-2C9E-A85C-AE39-E74330FD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67909" cy="1550419"/>
          </a:xfrm>
        </p:spPr>
        <p:txBody>
          <a:bodyPr>
            <a:normAutofit/>
          </a:bodyPr>
          <a:lstStyle/>
          <a:p>
            <a:r>
              <a:rPr lang="en-US" dirty="0"/>
              <a:t>Algorithm 3&amp;4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37B3-6A08-39A1-9479-9896DF78A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67909" cy="3926152"/>
          </a:xfrm>
        </p:spPr>
        <p:txBody>
          <a:bodyPr>
            <a:normAutofit/>
          </a:bodyPr>
          <a:lstStyle/>
          <a:p>
            <a:r>
              <a:rPr lang="en-US" dirty="0"/>
              <a:t>We split the dataset into 70%-30% and then used the train and test values to fit into the model </a:t>
            </a:r>
          </a:p>
          <a:p>
            <a:r>
              <a:rPr lang="en-US" dirty="0"/>
              <a:t>We used Standard scaling to scale the values down to get accurate results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F6A1EA-7D1A-5FDF-3565-9D4443DE5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75" t="53176" r="34836" b="19139"/>
          <a:stretch/>
        </p:blipFill>
        <p:spPr>
          <a:xfrm>
            <a:off x="6224325" y="2332875"/>
            <a:ext cx="5199575" cy="20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80147-2C9E-A85C-AE39-E74330FD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67909" cy="1550419"/>
          </a:xfrm>
        </p:spPr>
        <p:txBody>
          <a:bodyPr>
            <a:normAutofit/>
          </a:bodyPr>
          <a:lstStyle/>
          <a:p>
            <a:r>
              <a:rPr lang="en-US" dirty="0"/>
              <a:t>Algorithm 3&amp;4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37B3-6A08-39A1-9479-9896DF78A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67909" cy="3926152"/>
          </a:xfrm>
        </p:spPr>
        <p:txBody>
          <a:bodyPr>
            <a:normAutofit/>
          </a:bodyPr>
          <a:lstStyle/>
          <a:p>
            <a:r>
              <a:rPr lang="en-US" dirty="0"/>
              <a:t>Using the </a:t>
            </a:r>
            <a:r>
              <a:rPr lang="en-US" dirty="0" err="1"/>
              <a:t>sklearn</a:t>
            </a:r>
            <a:r>
              <a:rPr lang="en-US" dirty="0"/>
              <a:t> module we extracted </a:t>
            </a:r>
            <a:r>
              <a:rPr lang="en-US" dirty="0" err="1"/>
              <a:t>KNeighbourRegressor</a:t>
            </a:r>
            <a:r>
              <a:rPr lang="en-US" dirty="0"/>
              <a:t> and </a:t>
            </a:r>
            <a:r>
              <a:rPr lang="en-US" dirty="0" err="1"/>
              <a:t>DecisionTreeRegressor</a:t>
            </a:r>
            <a:endParaRPr lang="en-US" dirty="0"/>
          </a:p>
          <a:p>
            <a:r>
              <a:rPr lang="en-US" dirty="0"/>
              <a:t>We then fitted the split data into the models and predicted it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48BA960-5E77-F334-1F30-7AB0DA832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42" t="32057" r="47950" b="37282"/>
          <a:stretch/>
        </p:blipFill>
        <p:spPr>
          <a:xfrm>
            <a:off x="6094476" y="1738739"/>
            <a:ext cx="5528112" cy="338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80147-2C9E-A85C-AE39-E74330FD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67909" cy="1550419"/>
          </a:xfrm>
        </p:spPr>
        <p:txBody>
          <a:bodyPr>
            <a:normAutofit/>
          </a:bodyPr>
          <a:lstStyle/>
          <a:p>
            <a:r>
              <a:rPr lang="en-US" dirty="0"/>
              <a:t>Algorithm 3&amp;4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37B3-6A08-39A1-9479-9896DF78A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67909" cy="3926152"/>
          </a:xfrm>
        </p:spPr>
        <p:txBody>
          <a:bodyPr>
            <a:normAutofit/>
          </a:bodyPr>
          <a:lstStyle/>
          <a:p>
            <a:r>
              <a:rPr lang="en-US" dirty="0"/>
              <a:t>Using the </a:t>
            </a:r>
            <a:r>
              <a:rPr lang="en-US" dirty="0" err="1"/>
              <a:t>sklearn</a:t>
            </a:r>
            <a:r>
              <a:rPr lang="en-US" dirty="0"/>
              <a:t> module we extracted </a:t>
            </a:r>
            <a:r>
              <a:rPr lang="en-US" dirty="0" err="1"/>
              <a:t>KNeighbourRegressor</a:t>
            </a:r>
            <a:r>
              <a:rPr lang="en-US" dirty="0"/>
              <a:t> and </a:t>
            </a:r>
            <a:r>
              <a:rPr lang="en-US" dirty="0" err="1"/>
              <a:t>DecisionTreeRegressor</a:t>
            </a:r>
            <a:endParaRPr lang="en-US" dirty="0"/>
          </a:p>
          <a:p>
            <a:r>
              <a:rPr lang="en-US" dirty="0"/>
              <a:t>We then fitted the split data into the models and predicted it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48BA960-5E77-F334-1F30-7AB0DA832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42" t="32057" r="47950" b="37282"/>
          <a:stretch/>
        </p:blipFill>
        <p:spPr>
          <a:xfrm>
            <a:off x="6094476" y="1738739"/>
            <a:ext cx="5528112" cy="338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80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80147-2C9E-A85C-AE39-E74330FD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67909" cy="1550419"/>
          </a:xfrm>
        </p:spPr>
        <p:txBody>
          <a:bodyPr>
            <a:normAutofit/>
          </a:bodyPr>
          <a:lstStyle/>
          <a:p>
            <a:r>
              <a:rPr lang="en-US" dirty="0"/>
              <a:t>Algorithm 3&amp;4 -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37B3-6A08-39A1-9479-9896DF78A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67909" cy="3926152"/>
          </a:xfrm>
        </p:spPr>
        <p:txBody>
          <a:bodyPr>
            <a:normAutofit/>
          </a:bodyPr>
          <a:lstStyle/>
          <a:p>
            <a:r>
              <a:rPr lang="en-US" dirty="0"/>
              <a:t>These are the RMSE values we got for the algorithms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1BD0F61-F744-F840-1141-3FF501A89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0" t="35084" r="55692" b="36410"/>
          <a:stretch/>
        </p:blipFill>
        <p:spPr>
          <a:xfrm>
            <a:off x="6695014" y="2272147"/>
            <a:ext cx="4834174" cy="34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0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9BCC-769E-EC16-87DB-E50CAEE6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F0FF4-481D-EB52-CDC9-26D7366AD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Goal</a:t>
            </a:r>
          </a:p>
          <a:p>
            <a:r>
              <a:rPr lang="en-US" dirty="0"/>
              <a:t>Dataset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635918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80147-2C9E-A85C-AE39-E74330FD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18219" cy="1550419"/>
          </a:xfrm>
        </p:spPr>
        <p:txBody>
          <a:bodyPr>
            <a:normAutofit/>
          </a:bodyPr>
          <a:lstStyle/>
          <a:p>
            <a:r>
              <a:rPr lang="en-US" dirty="0"/>
              <a:t>Algorithm</a:t>
            </a:r>
            <a:br>
              <a:rPr lang="en-US" dirty="0"/>
            </a:br>
            <a:r>
              <a:rPr lang="en-US" dirty="0"/>
              <a:t>5&amp;6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37B3-6A08-39A1-9479-9896DF78A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18219" cy="3926152"/>
          </a:xfrm>
        </p:spPr>
        <p:txBody>
          <a:bodyPr>
            <a:normAutofit/>
          </a:bodyPr>
          <a:lstStyle/>
          <a:p>
            <a:r>
              <a:rPr lang="en-US" dirty="0"/>
              <a:t>Here, we have used K-Means Clustering Algorithms and two types of Naive Bayes to classify Crime using the Crime Description</a:t>
            </a:r>
          </a:p>
          <a:p>
            <a:r>
              <a:rPr lang="en-US" dirty="0"/>
              <a:t>We used Label Encoder on the Crime type column so that we have a numerical value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D258283-88FD-4595-0F05-CF5FC8A3B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1" r="14757" b="2"/>
          <a:stretch/>
        </p:blipFill>
        <p:spPr>
          <a:xfrm>
            <a:off x="6038059" y="565150"/>
            <a:ext cx="5588782" cy="572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93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80147-2C9E-A85C-AE39-E74330FD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2"/>
            <a:ext cx="3378671" cy="1550419"/>
          </a:xfrm>
        </p:spPr>
        <p:txBody>
          <a:bodyPr>
            <a:normAutofit/>
          </a:bodyPr>
          <a:lstStyle/>
          <a:p>
            <a:r>
              <a:rPr lang="en-US" dirty="0"/>
              <a:t>Algorithm</a:t>
            </a:r>
            <a:br>
              <a:rPr lang="en-US" dirty="0"/>
            </a:br>
            <a:r>
              <a:rPr lang="en-US" dirty="0"/>
              <a:t>5&amp;6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37B3-6A08-39A1-9479-9896DF78A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5728" y="2160016"/>
            <a:ext cx="3378672" cy="3926152"/>
          </a:xfrm>
        </p:spPr>
        <p:txBody>
          <a:bodyPr>
            <a:normAutofit/>
          </a:bodyPr>
          <a:lstStyle/>
          <a:p>
            <a:r>
              <a:rPr lang="en-US" dirty="0"/>
              <a:t>We used stemming,  </a:t>
            </a:r>
            <a:r>
              <a:rPr lang="en-US" dirty="0" err="1"/>
              <a:t>stopwords</a:t>
            </a:r>
            <a:r>
              <a:rPr lang="en-US" dirty="0"/>
              <a:t> on the textual data and then used TFIDF Vectorizer to convert it into a sparse Matrix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8F67FA-DF82-58D6-DA6E-4A6F79A44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3" t="44950" r="24718" b="34219"/>
          <a:stretch/>
        </p:blipFill>
        <p:spPr>
          <a:xfrm>
            <a:off x="1701327" y="1520284"/>
            <a:ext cx="5565250" cy="361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6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80147-2C9E-A85C-AE39-E74330FD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2"/>
            <a:ext cx="3378671" cy="1550419"/>
          </a:xfrm>
        </p:spPr>
        <p:txBody>
          <a:bodyPr>
            <a:normAutofit/>
          </a:bodyPr>
          <a:lstStyle/>
          <a:p>
            <a:r>
              <a:rPr lang="en-US" dirty="0"/>
              <a:t>Algorithm</a:t>
            </a:r>
            <a:br>
              <a:rPr lang="en-US" dirty="0"/>
            </a:br>
            <a:r>
              <a:rPr lang="en-US" dirty="0"/>
              <a:t>5&amp;6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37B3-6A08-39A1-9479-9896DF78A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5728" y="2160016"/>
            <a:ext cx="3378672" cy="3926152"/>
          </a:xfrm>
        </p:spPr>
        <p:txBody>
          <a:bodyPr>
            <a:normAutofit/>
          </a:bodyPr>
          <a:lstStyle/>
          <a:p>
            <a:r>
              <a:rPr lang="en-US" dirty="0"/>
              <a:t>Using Elbow Method to determine the number of Clusters for K-Means Clustering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27C56A5-7F7F-2501-35ED-685FAF454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2" t="43833" r="43934" b="15601"/>
          <a:stretch/>
        </p:blipFill>
        <p:spPr>
          <a:xfrm>
            <a:off x="1940217" y="1302323"/>
            <a:ext cx="5517857" cy="42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2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80147-2C9E-A85C-AE39-E74330FD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2"/>
            <a:ext cx="3378671" cy="1550419"/>
          </a:xfrm>
        </p:spPr>
        <p:txBody>
          <a:bodyPr>
            <a:normAutofit/>
          </a:bodyPr>
          <a:lstStyle/>
          <a:p>
            <a:r>
              <a:rPr lang="en-US" dirty="0"/>
              <a:t>Algorithm</a:t>
            </a:r>
            <a:br>
              <a:rPr lang="en-US" dirty="0"/>
            </a:br>
            <a:r>
              <a:rPr lang="en-US" dirty="0"/>
              <a:t>5&amp;6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37B3-6A08-39A1-9479-9896DF78A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5728" y="2160016"/>
            <a:ext cx="3378672" cy="3926152"/>
          </a:xfrm>
        </p:spPr>
        <p:txBody>
          <a:bodyPr>
            <a:normAutofit/>
          </a:bodyPr>
          <a:lstStyle/>
          <a:p>
            <a:r>
              <a:rPr lang="en-US" dirty="0" err="1"/>
              <a:t>Kmeans</a:t>
            </a:r>
            <a:r>
              <a:rPr lang="en-US" dirty="0"/>
              <a:t> </a:t>
            </a:r>
            <a:r>
              <a:rPr lang="en-US" dirty="0" err="1"/>
              <a:t>sklearn</a:t>
            </a:r>
            <a:r>
              <a:rPr lang="en-US" dirty="0"/>
              <a:t> function was used to fit the data and then predict using the k value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61AD50F-0B3B-995B-2946-CAF494C06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7" t="30673" r="26962" b="48160"/>
          <a:stretch/>
        </p:blipFill>
        <p:spPr>
          <a:xfrm>
            <a:off x="1701327" y="1520284"/>
            <a:ext cx="5565250" cy="361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66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80147-2C9E-A85C-AE39-E74330FD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82" y="252878"/>
            <a:ext cx="8885382" cy="1550419"/>
          </a:xfrm>
        </p:spPr>
        <p:txBody>
          <a:bodyPr>
            <a:normAutofit/>
          </a:bodyPr>
          <a:lstStyle/>
          <a:p>
            <a:r>
              <a:rPr lang="en-US" dirty="0"/>
              <a:t>Algorithm</a:t>
            </a:r>
            <a:br>
              <a:rPr lang="en-US" dirty="0"/>
            </a:br>
            <a:r>
              <a:rPr lang="en-US" dirty="0"/>
              <a:t>5&amp;6 (K-Means Output)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67699D-9A12-2A7E-B047-E858BED9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890" y="1702819"/>
            <a:ext cx="7772400" cy="505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27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80147-2C9E-A85C-AE39-E74330FD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67909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Algorithm</a:t>
            </a:r>
            <a:b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5&amp;6 (Naïve Bayes Output)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3DEDDC-D56F-A380-29B8-552F12942054}"/>
              </a:ext>
            </a:extLst>
          </p:cNvPr>
          <p:cNvSpPr txBox="1"/>
          <p:nvPr/>
        </p:nvSpPr>
        <p:spPr>
          <a:xfrm>
            <a:off x="1587710" y="2160016"/>
            <a:ext cx="4067909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Splitting the Data into 80%-20%</a:t>
            </a:r>
            <a:endParaRPr lang="en-US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Extraction of Gaussian Naïve Bayes and Multinomial Naïve Bayes and thus predicting the accuracy value of each algorithm</a:t>
            </a:r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E137B7B-1EC3-DC3F-9F19-E99C53FF9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05" t="50707" r="44462" b="18620"/>
          <a:stretch/>
        </p:blipFill>
        <p:spPr>
          <a:xfrm>
            <a:off x="6224325" y="1660297"/>
            <a:ext cx="5199575" cy="337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48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80147-2C9E-A85C-AE39-E74330FD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67909" cy="1550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Algorithm</a:t>
            </a:r>
            <a:b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5&amp;6 (Final Result)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9B881F-2DE3-6077-B59B-8939C2227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18" t="32069" r="37828" b="8727"/>
          <a:stretch/>
        </p:blipFill>
        <p:spPr>
          <a:xfrm>
            <a:off x="4572001" y="1533711"/>
            <a:ext cx="5821874" cy="517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51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80147-2C9E-A85C-AE39-E74330FD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4067909" cy="611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D3B67-D247-726C-5B48-E8055A0FB844}"/>
              </a:ext>
            </a:extLst>
          </p:cNvPr>
          <p:cNvSpPr txBox="1"/>
          <p:nvPr/>
        </p:nvSpPr>
        <p:spPr>
          <a:xfrm>
            <a:off x="1217518" y="1033920"/>
            <a:ext cx="106377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https://towardsdatascience.com/machine-learning-basics-with-the-k-nearest-neighbors-algorithm-6a6e71d01761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https://learn.g2.com/k-nearest-neighbor</a:t>
            </a:r>
            <a:endParaRPr lang="en-US" dirty="0"/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https://www.codingninjas.com/codestudio/library/knn-vs-k-means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5"/>
              </a:rPr>
              <a:t>https://www.google.com/search?client=safari&amp;rls=en&amp;q=gaussian+naive+bayes&amp;ie=UTF-8&amp;oe=UTF-8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https://scikit-learn.org/stable/modules/generated/sklearn.naive_bayes.MultinomialNB.html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https://jakevdp.github.io/PythonDataScienceHandbook/05.05-naive-bayes.html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https://www.geeksforgeeks.org/decision-tree-implementation-python/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https://machinelearningmastery.com/implement-decision-tree-algorithm-scratch-python/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822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80147-2C9E-A85C-AE39-E74330FD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039" y="1247775"/>
            <a:ext cx="4482088" cy="34496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/>
              <a:t>Thank You</a:t>
            </a:r>
          </a:p>
        </p:txBody>
      </p:sp>
      <p:pic>
        <p:nvPicPr>
          <p:cNvPr id="78" name="Graphic 77" descr="Smiling Face with No Fill">
            <a:extLst>
              <a:ext uri="{FF2B5EF4-FFF2-40B4-BE49-F238E27FC236}">
                <a16:creationId xmlns:a16="http://schemas.microsoft.com/office/drawing/2014/main" id="{31D074B5-31BC-AF60-C2E4-6B197EF54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4657" y="1704805"/>
            <a:ext cx="3895343" cy="3895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FCB50-31E8-39D3-AB25-A37DF4E1C236}"/>
              </a:ext>
            </a:extLst>
          </p:cNvPr>
          <p:cNvSpPr txBox="1"/>
          <p:nvPr/>
        </p:nvSpPr>
        <p:spPr>
          <a:xfrm>
            <a:off x="8261131" y="6526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80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D62ACC-47EF-418A-BB5F-46951AD00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D3366A-44CC-2CA3-C2F9-38B7DBB9C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499" y="1440874"/>
            <a:ext cx="5973763" cy="46456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New York City's reputation as "the safest large city in America" has been shaken by the rise in crimes like homicides during the outbreak. With a larger perspective, things appear slightly differently. </a:t>
            </a:r>
          </a:p>
          <a:p>
            <a:r>
              <a:rPr lang="en-US" dirty="0"/>
              <a:t>The murder rate in 2009, when the city was struggling to recover from the last national economic catastrophe, is quite like the murder rate now. </a:t>
            </a:r>
          </a:p>
          <a:p>
            <a:r>
              <a:rPr lang="en-US" dirty="0"/>
              <a:t>Our goal is to enlighten newcomers and tourists about the city's safety issues so that they can stay safe.</a:t>
            </a:r>
          </a:p>
          <a:p>
            <a:endParaRPr lang="en-US" dirty="0"/>
          </a:p>
        </p:txBody>
      </p:sp>
      <p:pic>
        <p:nvPicPr>
          <p:cNvPr id="2050" name="Picture 2" descr="Project FOCUS - Competences for the future of the social field 2030">
            <a:extLst>
              <a:ext uri="{FF2B5EF4-FFF2-40B4-BE49-F238E27FC236}">
                <a16:creationId xmlns:a16="http://schemas.microsoft.com/office/drawing/2014/main" id="{5D13EEA7-9EF9-BCBA-3EB8-3731E1CA4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7" b="21619"/>
          <a:stretch/>
        </p:blipFill>
        <p:spPr bwMode="auto">
          <a:xfrm>
            <a:off x="8019796" y="1440874"/>
            <a:ext cx="3611880" cy="361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658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991A9-E2F5-6809-223B-2CED79BF0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402" y="455362"/>
            <a:ext cx="4701998" cy="1550419"/>
          </a:xfrm>
        </p:spPr>
        <p:txBody>
          <a:bodyPr>
            <a:normAutofit/>
          </a:bodyPr>
          <a:lstStyle/>
          <a:p>
            <a:r>
              <a:rPr lang="en-US" dirty="0"/>
              <a:t>Goal of the Project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B4E5EF-09E1-486F-A7AE-CAC70AFE0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2402" y="2005781"/>
            <a:ext cx="4701998" cy="3926152"/>
          </a:xfrm>
        </p:spPr>
        <p:txBody>
          <a:bodyPr>
            <a:noAutofit/>
          </a:bodyPr>
          <a:lstStyle/>
          <a:p>
            <a:r>
              <a:rPr lang="en-US" dirty="0"/>
              <a:t>We will focus on finding out what are the most unsafe boroughs and plot them on a map of New York City, classify crimes that have been committed using its description</a:t>
            </a:r>
          </a:p>
          <a:p>
            <a:r>
              <a:rPr lang="en-US" dirty="0"/>
              <a:t>Visualize the yearly crime rates and build a model that would accurately predict the future crime rates for the next two years.</a:t>
            </a:r>
          </a:p>
        </p:txBody>
      </p:sp>
      <p:pic>
        <p:nvPicPr>
          <p:cNvPr id="1026" name="Picture 2" descr="Goal Project Management Mind Map, Business Concept Royalty Free SVG,  Cliparts, Vectors, And Stock Illustration. Image 37268197.">
            <a:extLst>
              <a:ext uri="{FF2B5EF4-FFF2-40B4-BE49-F238E27FC236}">
                <a16:creationId xmlns:a16="http://schemas.microsoft.com/office/drawing/2014/main" id="{01EEE4C9-F946-1C8C-3A5C-076EAC33A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7323" y="1782472"/>
            <a:ext cx="4129362" cy="309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846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8BBF8-B36C-C99D-9CCD-7ACF87D7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 dirty="0"/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1DC9D-8787-148F-4DC6-45DE1B73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0" y="2160016"/>
            <a:ext cx="9486690" cy="3926152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dataset contains data points of all legitimate felonies, misdemeanors, and violations reports received by The New York City Police Department (NYPD) from 2006 to the end of 2021.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Link to our Dataset: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NYPD Dataset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79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raphs and plots layered on a blue digital screen">
            <a:extLst>
              <a:ext uri="{FF2B5EF4-FFF2-40B4-BE49-F238E27FC236}">
                <a16:creationId xmlns:a16="http://schemas.microsoft.com/office/drawing/2014/main" id="{104796AE-9BB1-4B43-F078-BBF6FE3D12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84" r="-1" b="18097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8B4BC-FEA6-3A78-F939-85068D00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516" y="1247140"/>
            <a:ext cx="4650160" cy="3450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FFFF"/>
                </a:solidFill>
              </a:rPr>
              <a:t>Results and Analysis on 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61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6216DF-E38C-5B14-13CF-82F14AAF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14C47-C9E9-9F19-488C-1CD1E0620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0" y="2160016"/>
            <a:ext cx="9486690" cy="3926152"/>
          </a:xfrm>
        </p:spPr>
        <p:txBody>
          <a:bodyPr>
            <a:normAutofit/>
          </a:bodyPr>
          <a:lstStyle/>
          <a:p>
            <a:r>
              <a:rPr lang="en-US" dirty="0"/>
              <a:t>We first extracted the dataset and printed the first 5 values of the dataset.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985C541-6E8C-CDA1-443D-5B233E548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18" t="32942" r="3285" b="32873"/>
          <a:stretch/>
        </p:blipFill>
        <p:spPr>
          <a:xfrm>
            <a:off x="-3048" y="2992582"/>
            <a:ext cx="11106708" cy="317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33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6216DF-E38C-5B14-13CF-82F14AAF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14C47-C9E9-9F19-488C-1CD1E0620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0" y="2160016"/>
            <a:ext cx="9486690" cy="3926152"/>
          </a:xfrm>
        </p:spPr>
        <p:txBody>
          <a:bodyPr>
            <a:normAutofit/>
          </a:bodyPr>
          <a:lstStyle/>
          <a:p>
            <a:r>
              <a:rPr lang="en-US" dirty="0"/>
              <a:t>We checked for Null Values next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D1A1242-9462-2A26-3563-4A2BE89A1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97" t="30424" r="3642" b="18047"/>
          <a:stretch/>
        </p:blipFill>
        <p:spPr>
          <a:xfrm>
            <a:off x="663746" y="2683310"/>
            <a:ext cx="9486689" cy="41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05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6216DF-E38C-5B14-13CF-82F14AAF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14C47-C9E9-9F19-488C-1CD1E0620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0" y="2160016"/>
            <a:ext cx="9486690" cy="3926152"/>
          </a:xfrm>
        </p:spPr>
        <p:txBody>
          <a:bodyPr>
            <a:normAutofit/>
          </a:bodyPr>
          <a:lstStyle/>
          <a:p>
            <a:r>
              <a:rPr lang="en-US" dirty="0"/>
              <a:t>Since we had Null values we dropped the Columns which were not required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886775F-9D29-A7AD-59D8-B5010EE3B0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0" t="46047" r="3820" b="39973"/>
          <a:stretch/>
        </p:blipFill>
        <p:spPr>
          <a:xfrm>
            <a:off x="182038" y="3887652"/>
            <a:ext cx="10876106" cy="127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9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erweaveVTI">
  <a:themeElements>
    <a:clrScheme name="AnalogousFromRegularSeed_2SEEDS">
      <a:dk1>
        <a:srgbClr val="000000"/>
      </a:dk1>
      <a:lt1>
        <a:srgbClr val="FFFFFF"/>
      </a:lt1>
      <a:dk2>
        <a:srgbClr val="23323E"/>
      </a:dk2>
      <a:lt2>
        <a:srgbClr val="E8E3E2"/>
      </a:lt2>
      <a:accent1>
        <a:srgbClr val="3B94B1"/>
      </a:accent1>
      <a:accent2>
        <a:srgbClr val="46B4A1"/>
      </a:accent2>
      <a:accent3>
        <a:srgbClr val="4D74C3"/>
      </a:accent3>
      <a:accent4>
        <a:srgbClr val="B13B58"/>
      </a:accent4>
      <a:accent5>
        <a:srgbClr val="C3604D"/>
      </a:accent5>
      <a:accent6>
        <a:srgbClr val="B1803B"/>
      </a:accent6>
      <a:hlink>
        <a:srgbClr val="BF5F3F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754</Words>
  <Application>Microsoft Macintosh PowerPoint</Application>
  <PresentationFormat>Widescreen</PresentationFormat>
  <Paragraphs>81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Century Gothic</vt:lpstr>
      <vt:lpstr>Neue Haas Grotesk Text Pro</vt:lpstr>
      <vt:lpstr>InterweaveVTI</vt:lpstr>
      <vt:lpstr>Crime Analytics using  NYPD Historical Complaint Data  </vt:lpstr>
      <vt:lpstr>Introduction</vt:lpstr>
      <vt:lpstr>Motivation</vt:lpstr>
      <vt:lpstr>Goal of the Project</vt:lpstr>
      <vt:lpstr>Dataset Description</vt:lpstr>
      <vt:lpstr>Results and Analysis on Data</vt:lpstr>
      <vt:lpstr>Data Preprocessing</vt:lpstr>
      <vt:lpstr>Data Preprocessing</vt:lpstr>
      <vt:lpstr>Data Preprocessing</vt:lpstr>
      <vt:lpstr>Algorithm 1&amp;2</vt:lpstr>
      <vt:lpstr>Algorithm 1&amp;2</vt:lpstr>
      <vt:lpstr>Algorithm 1&amp;2 - Results</vt:lpstr>
      <vt:lpstr>Algorithm 1&amp;2 - Results</vt:lpstr>
      <vt:lpstr>Algorithm 1&amp;2 - Results</vt:lpstr>
      <vt:lpstr>Algorithm 3&amp;4</vt:lpstr>
      <vt:lpstr>Algorithm 3&amp;4</vt:lpstr>
      <vt:lpstr>Algorithm 3&amp;4</vt:lpstr>
      <vt:lpstr>Algorithm 3&amp;4</vt:lpstr>
      <vt:lpstr>Algorithm 3&amp;4 - Results</vt:lpstr>
      <vt:lpstr>Algorithm 5&amp;6</vt:lpstr>
      <vt:lpstr>Algorithm 5&amp;6</vt:lpstr>
      <vt:lpstr>Algorithm 5&amp;6</vt:lpstr>
      <vt:lpstr>Algorithm 5&amp;6</vt:lpstr>
      <vt:lpstr>Algorithm 5&amp;6 (K-Means Output)</vt:lpstr>
      <vt:lpstr>Algorithm 5&amp;6 (Naïve Bayes Output)</vt:lpstr>
      <vt:lpstr>Algorithm 5&amp;6 (Final Result)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Analytics using  NYPD Historical Complaint Data  </dc:title>
  <dc:creator>Kshitij Prabhu</dc:creator>
  <cp:lastModifiedBy>Kshitij Prabhu</cp:lastModifiedBy>
  <cp:revision>4</cp:revision>
  <dcterms:created xsi:type="dcterms:W3CDTF">2022-12-07T02:58:07Z</dcterms:created>
  <dcterms:modified xsi:type="dcterms:W3CDTF">2022-12-07T04:37:55Z</dcterms:modified>
</cp:coreProperties>
</file>